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0" r:id="rId2"/>
  </p:sldMasterIdLst>
  <p:notesMasterIdLst>
    <p:notesMasterId r:id="rId29"/>
  </p:notesMasterIdLst>
  <p:sldIdLst>
    <p:sldId id="256" r:id="rId3"/>
    <p:sldId id="258" r:id="rId4"/>
    <p:sldId id="259" r:id="rId5"/>
    <p:sldId id="260" r:id="rId6"/>
    <p:sldId id="282" r:id="rId7"/>
    <p:sldId id="261" r:id="rId8"/>
    <p:sldId id="262" r:id="rId9"/>
    <p:sldId id="266" r:id="rId10"/>
    <p:sldId id="267" r:id="rId11"/>
    <p:sldId id="283" r:id="rId12"/>
    <p:sldId id="269" r:id="rId13"/>
    <p:sldId id="268" r:id="rId14"/>
    <p:sldId id="274" r:id="rId15"/>
    <p:sldId id="263" r:id="rId16"/>
    <p:sldId id="264" r:id="rId17"/>
    <p:sldId id="284" r:id="rId18"/>
    <p:sldId id="270" r:id="rId19"/>
    <p:sldId id="271" r:id="rId20"/>
    <p:sldId id="273" r:id="rId21"/>
    <p:sldId id="285" r:id="rId22"/>
    <p:sldId id="275" r:id="rId23"/>
    <p:sldId id="276" r:id="rId24"/>
    <p:sldId id="277" r:id="rId25"/>
    <p:sldId id="278" r:id="rId26"/>
    <p:sldId id="279" r:id="rId27"/>
    <p:sldId id="281" r:id="rId28"/>
  </p:sldIdLst>
  <p:sldSz cx="9144000" cy="5143500" type="screen16x9"/>
  <p:notesSz cx="6858000" cy="9144000"/>
  <p:embeddedFontLst>
    <p:embeddedFont>
      <p:font typeface="Catamaran" panose="020B0604020202020204" charset="0"/>
      <p:regular r:id="rId30"/>
      <p:bold r:id="rId31"/>
    </p:embeddedFont>
    <p:embeddedFont>
      <p:font typeface="Noto Sans Symbols" panose="020B0604020202020204" charset="0"/>
      <p:regular r:id="rId32"/>
      <p:bold r:id="rId33"/>
    </p:embeddedFont>
    <p:embeddedFont>
      <p:font typeface="Rethink Sans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JyMpCt4dFGWXpZkjya317fP/l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2536a890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3a2536a890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9770EA52-8506-C8BF-FC69-1FD4C130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>
            <a:extLst>
              <a:ext uri="{FF2B5EF4-FFF2-40B4-BE49-F238E27FC236}">
                <a16:creationId xmlns:a16="http://schemas.microsoft.com/office/drawing/2014/main" id="{CD88DE42-A928-EACF-612B-72A7B0C66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2:notes">
            <a:extLst>
              <a:ext uri="{FF2B5EF4-FFF2-40B4-BE49-F238E27FC236}">
                <a16:creationId xmlns:a16="http://schemas.microsoft.com/office/drawing/2014/main" id="{57FA048A-2214-CAA1-D2F5-2BA584B53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526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2536a890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3a2536a890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2536a890e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3a2536a890e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78251EE3-E0D0-18EC-1772-6E3CD7E6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>
            <a:extLst>
              <a:ext uri="{FF2B5EF4-FFF2-40B4-BE49-F238E27FC236}">
                <a16:creationId xmlns:a16="http://schemas.microsoft.com/office/drawing/2014/main" id="{21B53176-4E8B-390F-40D9-C9C730488D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>
            <a:extLst>
              <a:ext uri="{FF2B5EF4-FFF2-40B4-BE49-F238E27FC236}">
                <a16:creationId xmlns:a16="http://schemas.microsoft.com/office/drawing/2014/main" id="{E3AAB054-AC82-FDEB-486C-652F6300B6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20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2536a890e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a2536a890e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2536a89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a2536a89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2536a890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a2536a890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2536a890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3a2536a890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1F340365-8684-4F78-8809-A08AA4784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2536a890e_0_79:notes">
            <a:extLst>
              <a:ext uri="{FF2B5EF4-FFF2-40B4-BE49-F238E27FC236}">
                <a16:creationId xmlns:a16="http://schemas.microsoft.com/office/drawing/2014/main" id="{063A7C73-58FE-0A49-6CF1-FF4956D33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3a2536a890e_0_79:notes">
            <a:extLst>
              <a:ext uri="{FF2B5EF4-FFF2-40B4-BE49-F238E27FC236}">
                <a16:creationId xmlns:a16="http://schemas.microsoft.com/office/drawing/2014/main" id="{405E61E3-AA43-FF9B-6050-4C7B1C260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5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173560" cy="308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6">
  <p:cSld name="CUSTOM_6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">
  <p:cSld name="CUSTOM_5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">
  <p:cSld name="CUSTOM_9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6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_1">
  <p:cSld name="CUSTOM_9_1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7"/>
          <p:cNvPicPr preferRelativeResize="0"/>
          <p:nvPr/>
        </p:nvPicPr>
        <p:blipFill rotWithShape="1">
          <a:blip r:embed="rId2">
            <a:alphaModFix/>
          </a:blip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 txBox="1">
            <a:spLocks noGrp="1"/>
          </p:cNvSpPr>
          <p:nvPr>
            <p:ph type="body" idx="1"/>
          </p:nvPr>
        </p:nvSpPr>
        <p:spPr>
          <a:xfrm>
            <a:off x="5576400" y="3288240"/>
            <a:ext cx="2530080" cy="5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Obj">
  <p:cSld name="TWO_OBJECTS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5175720" y="1336320"/>
            <a:ext cx="3255120" cy="29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42"/>
          <p:cNvPicPr preferRelativeResize="0"/>
          <p:nvPr/>
        </p:nvPicPr>
        <p:blipFill rotWithShape="1">
          <a:blip r:embed="rId2">
            <a:alphaModFix/>
          </a:blip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2"/>
          <p:cNvSpPr txBox="1"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3"/>
          <p:cNvPicPr preferRelativeResize="0"/>
          <p:nvPr/>
        </p:nvPicPr>
        <p:blipFill rotWithShape="1">
          <a:blip r:embed="rId2">
            <a:alphaModFix/>
          </a:blip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3524040" y="1655640"/>
            <a:ext cx="48726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_1" type="blank">
  <p:cSld name="BLANK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6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41240" cy="445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 txBox="1">
            <a:spLocks noGrp="1"/>
          </p:cNvSpPr>
          <p:nvPr>
            <p:ph type="body" idx="1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_1 1">
  <p:cSld name="TITLE_AND_TWO_COLUMNS_1_1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3a2536a890e_0_162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a2536a890e_0_16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41300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g3a2536a890e_0_16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3a2536a890e_0_425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a2536a890e_0_4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1735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g3a2536a890e_0_4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_1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2536a890e_0_429"/>
          <p:cNvSpPr txBox="1">
            <a:spLocks noGrp="1"/>
          </p:cNvSpPr>
          <p:nvPr>
            <p:ph type="body" idx="1"/>
          </p:nvPr>
        </p:nvSpPr>
        <p:spPr>
          <a:xfrm>
            <a:off x="313920" y="1400040"/>
            <a:ext cx="3764400" cy="3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g3a2536a890e_0_42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3a2536a890e_0_432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a2536a890e_0_432"/>
          <p:cNvSpPr txBox="1">
            <a:spLocks noGrp="1"/>
          </p:cNvSpPr>
          <p:nvPr>
            <p:ph type="title"/>
          </p:nvPr>
        </p:nvSpPr>
        <p:spPr>
          <a:xfrm>
            <a:off x="3899520" y="228600"/>
            <a:ext cx="50154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g3a2536a890e_0_432"/>
          <p:cNvSpPr txBox="1">
            <a:spLocks noGrp="1"/>
          </p:cNvSpPr>
          <p:nvPr>
            <p:ph type="title" idx="2"/>
          </p:nvPr>
        </p:nvSpPr>
        <p:spPr>
          <a:xfrm>
            <a:off x="7263360" y="3910680"/>
            <a:ext cx="16518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g3a2536a890e_0_43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_1">
  <p:cSld name="TITLE_AND_TWO_COLUMNS_1_1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3a2536a890e_0_437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a2536a890e_0_43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41300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g3a2536a890e_0_4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_1_1">
  <p:cSld name="ONE_COLUMN_TEXT_1_1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3a2536a890e_0_441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a2536a890e_0_44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3a2536a890e_0_444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a2536a890e_0_444"/>
          <p:cNvSpPr txBox="1">
            <a:spLocks noGrp="1"/>
          </p:cNvSpPr>
          <p:nvPr>
            <p:ph type="title" hasCustomPrompt="1"/>
          </p:nvPr>
        </p:nvSpPr>
        <p:spPr>
          <a:xfrm>
            <a:off x="1284120" y="1283400"/>
            <a:ext cx="55284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">
  <p:cSld name="BLANK_1_1_1_1_1_1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2536a890e_0_44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g3a2536a890e_0_448"/>
          <p:cNvSpPr txBox="1">
            <a:spLocks noGrp="1"/>
          </p:cNvSpPr>
          <p:nvPr>
            <p:ph type="title" idx="2"/>
          </p:nvPr>
        </p:nvSpPr>
        <p:spPr>
          <a:xfrm>
            <a:off x="228600" y="4044240"/>
            <a:ext cx="865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g3a2536a890e_0_448"/>
          <p:cNvSpPr txBox="1">
            <a:spLocks noGrp="1"/>
          </p:cNvSpPr>
          <p:nvPr>
            <p:ph type="title" idx="3"/>
          </p:nvPr>
        </p:nvSpPr>
        <p:spPr>
          <a:xfrm>
            <a:off x="228600" y="2199960"/>
            <a:ext cx="865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g3a2536a890e_0_448"/>
          <p:cNvSpPr txBox="1">
            <a:spLocks noGrp="1"/>
          </p:cNvSpPr>
          <p:nvPr>
            <p:ph type="title" idx="4"/>
          </p:nvPr>
        </p:nvSpPr>
        <p:spPr>
          <a:xfrm>
            <a:off x="4045320" y="1278000"/>
            <a:ext cx="865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g3a2536a890e_0_448"/>
          <p:cNvSpPr txBox="1">
            <a:spLocks noGrp="1"/>
          </p:cNvSpPr>
          <p:nvPr>
            <p:ph type="title" idx="5"/>
          </p:nvPr>
        </p:nvSpPr>
        <p:spPr>
          <a:xfrm>
            <a:off x="4045320" y="2199960"/>
            <a:ext cx="865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g3a2536a890e_0_448"/>
          <p:cNvSpPr txBox="1">
            <a:spLocks noGrp="1"/>
          </p:cNvSpPr>
          <p:nvPr>
            <p:ph type="title" idx="6"/>
          </p:nvPr>
        </p:nvSpPr>
        <p:spPr>
          <a:xfrm>
            <a:off x="228600" y="1278360"/>
            <a:ext cx="865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g3a2536a890e_0_448"/>
          <p:cNvSpPr txBox="1">
            <a:spLocks noGrp="1"/>
          </p:cNvSpPr>
          <p:nvPr>
            <p:ph type="title" idx="7"/>
          </p:nvPr>
        </p:nvSpPr>
        <p:spPr>
          <a:xfrm>
            <a:off x="228600" y="3121920"/>
            <a:ext cx="865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g3a2536a890e_0_448"/>
          <p:cNvSpPr txBox="1">
            <a:spLocks noGrp="1"/>
          </p:cNvSpPr>
          <p:nvPr>
            <p:ph type="title" idx="8"/>
          </p:nvPr>
        </p:nvSpPr>
        <p:spPr>
          <a:xfrm>
            <a:off x="4045320" y="3121920"/>
            <a:ext cx="865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g3a2536a890e_0_448"/>
          <p:cNvSpPr txBox="1">
            <a:spLocks noGrp="1"/>
          </p:cNvSpPr>
          <p:nvPr>
            <p:ph type="title" idx="9"/>
          </p:nvPr>
        </p:nvSpPr>
        <p:spPr>
          <a:xfrm>
            <a:off x="4045320" y="4044240"/>
            <a:ext cx="865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7"/>
          <p:cNvPicPr preferRelativeResize="0"/>
          <p:nvPr/>
        </p:nvPicPr>
        <p:blipFill rotWithShape="1">
          <a:blip r:embed="rId2">
            <a:alphaModFix/>
          </a:blip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3899520" y="228600"/>
            <a:ext cx="5015520" cy="106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title" idx="2"/>
          </p:nvPr>
        </p:nvSpPr>
        <p:spPr>
          <a:xfrm>
            <a:off x="7263360" y="3910680"/>
            <a:ext cx="1651680" cy="97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6">
  <p:cSld name="CUSTOM_6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2536a890e_0_45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">
  <p:cSld name="CUSTOM_5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2536a890e_0_46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3a2536a890e_0_462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a2536a890e_0_46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1440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g3a2536a890e_0_462"/>
          <p:cNvSpPr/>
          <p:nvPr/>
        </p:nvSpPr>
        <p:spPr>
          <a:xfrm>
            <a:off x="228600" y="3683880"/>
            <a:ext cx="42540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This presentation template was created by </a:t>
            </a:r>
            <a:r>
              <a:rPr lang="en-US" sz="1200" b="1" i="0" u="sng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icons, infographics &amp; images by </a:t>
            </a:r>
            <a:r>
              <a:rPr lang="en-US" sz="1200" b="1" i="0" u="sng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">
  <p:cSld name="CUSTOM_9"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3a2536a890e_0_466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_1">
  <p:cSld name="CUSTOM_9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a2536a890e_0_468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2536a890e_0_470"/>
          <p:cNvSpPr txBox="1">
            <a:spLocks noGrp="1"/>
          </p:cNvSpPr>
          <p:nvPr>
            <p:ph type="body" idx="1"/>
          </p:nvPr>
        </p:nvSpPr>
        <p:spPr>
          <a:xfrm>
            <a:off x="5576400" y="3288240"/>
            <a:ext cx="2530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g3a2536a890e_0_47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Obj">
  <p:cSld name="TWO_OBJECTS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2536a890e_0_47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2536a890e_0_47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2536a890e_0_477"/>
          <p:cNvSpPr txBox="1">
            <a:spLocks noGrp="1"/>
          </p:cNvSpPr>
          <p:nvPr>
            <p:ph type="body" idx="1"/>
          </p:nvPr>
        </p:nvSpPr>
        <p:spPr>
          <a:xfrm>
            <a:off x="5175720" y="1336320"/>
            <a:ext cx="3255000" cy="29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g3a2536a890e_0_47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3a2536a890e_0_480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a2536a890e_0_480"/>
          <p:cNvSpPr txBox="1">
            <a:spLocks noGrp="1"/>
          </p:cNvSpPr>
          <p:nvPr>
            <p:ph type="title"/>
          </p:nvPr>
        </p:nvSpPr>
        <p:spPr>
          <a:xfrm>
            <a:off x="1768680" y="1307160"/>
            <a:ext cx="5606700" cy="25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_1">
  <p:cSld name="ONE_COLUMN_TEXT_1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body" idx="1"/>
          </p:nvPr>
        </p:nvSpPr>
        <p:spPr>
          <a:xfrm>
            <a:off x="313920" y="1400040"/>
            <a:ext cx="3764520" cy="351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3a2536a890e_0_483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360"/>
            <a:ext cx="9143640" cy="51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a2536a890e_0_483"/>
          <p:cNvSpPr txBox="1">
            <a:spLocks noGrp="1"/>
          </p:cNvSpPr>
          <p:nvPr>
            <p:ph type="title"/>
          </p:nvPr>
        </p:nvSpPr>
        <p:spPr>
          <a:xfrm>
            <a:off x="3524040" y="1655640"/>
            <a:ext cx="48726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2536a890e_0_486"/>
          <p:cNvSpPr txBox="1">
            <a:spLocks noGrp="1"/>
          </p:cNvSpPr>
          <p:nvPr>
            <p:ph type="body" idx="1"/>
          </p:nvPr>
        </p:nvSpPr>
        <p:spPr>
          <a:xfrm>
            <a:off x="0" y="-13680"/>
            <a:ext cx="9143700" cy="51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138" name="Google Shape;138;g3a2536a890e_0_486"/>
          <p:cNvSpPr txBox="1">
            <a:spLocks noGrp="1"/>
          </p:cNvSpPr>
          <p:nvPr>
            <p:ph type="title"/>
          </p:nvPr>
        </p:nvSpPr>
        <p:spPr>
          <a:xfrm>
            <a:off x="720000" y="4014360"/>
            <a:ext cx="7703700" cy="5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9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143880" cy="13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" name="Google Shape;25;p29"/>
          <p:cNvSpPr/>
          <p:nvPr/>
        </p:nvSpPr>
        <p:spPr>
          <a:xfrm>
            <a:off x="228600" y="3683880"/>
            <a:ext cx="4254120" cy="55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This presentation template was created by </a:t>
            </a:r>
            <a:r>
              <a:rPr lang="en-US" sz="1200" b="1" i="0" u="sng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icons, infographics &amp; images by </a:t>
            </a:r>
            <a:r>
              <a:rPr lang="en-US" sz="1200" b="1" i="0" u="sng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0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0"/>
          <p:cNvSpPr txBox="1">
            <a:spLocks noGrp="1"/>
          </p:cNvSpPr>
          <p:nvPr>
            <p:ph type="title" hasCustomPrompt="1"/>
          </p:nvPr>
        </p:nvSpPr>
        <p:spPr>
          <a:xfrm>
            <a:off x="1284120" y="1283400"/>
            <a:ext cx="5528520" cy="171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">
  <p:cSld name="BLANK_1_1_1_1_1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title" idx="2"/>
          </p:nvPr>
        </p:nvSpPr>
        <p:spPr>
          <a:xfrm>
            <a:off x="228600" y="404424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title" idx="3"/>
          </p:nvPr>
        </p:nvSpPr>
        <p:spPr>
          <a:xfrm>
            <a:off x="228600" y="219996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title" idx="4"/>
          </p:nvPr>
        </p:nvSpPr>
        <p:spPr>
          <a:xfrm>
            <a:off x="4045320" y="127800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title" idx="5"/>
          </p:nvPr>
        </p:nvSpPr>
        <p:spPr>
          <a:xfrm>
            <a:off x="4045320" y="219996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title" idx="6"/>
          </p:nvPr>
        </p:nvSpPr>
        <p:spPr>
          <a:xfrm>
            <a:off x="228600" y="127836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 idx="7"/>
          </p:nvPr>
        </p:nvSpPr>
        <p:spPr>
          <a:xfrm>
            <a:off x="228600" y="312192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title" idx="8"/>
          </p:nvPr>
        </p:nvSpPr>
        <p:spPr>
          <a:xfrm>
            <a:off x="4045320" y="312192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title" idx="9"/>
          </p:nvPr>
        </p:nvSpPr>
        <p:spPr>
          <a:xfrm>
            <a:off x="4045320" y="404424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_1_1">
  <p:cSld name="ONE_COLUMN_TEXT_1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171760" cy="308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think Sans"/>
              <a:buNone/>
            </a:pPr>
            <a:r>
              <a:rPr lang="en-US" sz="6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Gestione Aziendale</a:t>
            </a:r>
            <a:endParaRPr sz="6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228600" y="3467160"/>
            <a:ext cx="5171760" cy="144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Presentazione Progetto d’Ingegneria del Software</a:t>
            </a:r>
            <a:endParaRPr sz="16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Anno Accademico: 2023/24</a:t>
            </a:r>
            <a:endParaRPr sz="16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Studentessa: Beatrice Chiara Morgillo (b.morgillo@studenti.unina.it)</a:t>
            </a:r>
            <a:endParaRPr sz="16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145" name="Google Shape;145;p1"/>
          <p:cNvCxnSpPr/>
          <p:nvPr/>
        </p:nvCxnSpPr>
        <p:spPr>
          <a:xfrm>
            <a:off x="313560" y="3316680"/>
            <a:ext cx="429228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FAD49C22-DDE9-9402-45D1-5AB5EE1D6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2536a890e_0_79">
            <a:extLst>
              <a:ext uri="{FF2B5EF4-FFF2-40B4-BE49-F238E27FC236}">
                <a16:creationId xmlns:a16="http://schemas.microsoft.com/office/drawing/2014/main" id="{C337E8D1-65F0-18D9-C5B4-2E8299C15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Robustezza</a:t>
            </a:r>
            <a:r>
              <a:rPr lang="en-US" sz="4000" b="1" u="none" strike="noStrike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del backend</a:t>
            </a:r>
            <a:endParaRPr sz="40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a2536a890e_0_79">
            <a:extLst>
              <a:ext uri="{FF2B5EF4-FFF2-40B4-BE49-F238E27FC236}">
                <a16:creationId xmlns:a16="http://schemas.microsoft.com/office/drawing/2014/main" id="{609B738D-5CFB-E52A-25F8-FA63A521B1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00" cy="4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Usando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linguaggio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chiaro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come Python, con un framework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flessibile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come Flask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è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optato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soprattutto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sviluppo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semplice,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chiaro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leggibile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Per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quanto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riguarda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il database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si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è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fatto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uso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di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PostegreSQL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per la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robustezza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e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affidabilità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che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apporta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all’applicativo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,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grazie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al modo in cui </a:t>
            </a:r>
            <a:r>
              <a:rPr lang="en-US" sz="1200" dirty="0" err="1">
                <a:latin typeface="Catamaran"/>
                <a:ea typeface="Noto Sans Symbols"/>
                <a:cs typeface="Catamaran"/>
                <a:sym typeface="Catamaran"/>
              </a:rPr>
              <a:t>gestisce</a:t>
            </a:r>
            <a:r>
              <a:rPr lang="en-US" sz="1200" dirty="0">
                <a:latin typeface="Catamaran"/>
                <a:ea typeface="Noto Sans Symbols"/>
                <a:cs typeface="Catamaran"/>
                <a:sym typeface="Catamaran"/>
              </a:rPr>
              <a:t> view, stored procedure e trigger.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229" name="Google Shape;229;g3a2536a890e_0_79">
            <a:extLst>
              <a:ext uri="{FF2B5EF4-FFF2-40B4-BE49-F238E27FC236}">
                <a16:creationId xmlns:a16="http://schemas.microsoft.com/office/drawing/2014/main" id="{FA68C2B3-BDC9-7244-E3CE-45E85CD77304}"/>
              </a:ext>
            </a:extLst>
          </p:cNvPr>
          <p:cNvCxnSpPr/>
          <p:nvPr/>
        </p:nvCxnSpPr>
        <p:spPr>
          <a:xfrm>
            <a:off x="312840" y="4914720"/>
            <a:ext cx="8518200" cy="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9010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Punti</a:t>
            </a:r>
            <a:r>
              <a:rPr lang="en-US" sz="4000" b="1" u="none" strike="noStrike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</a:t>
            </a:r>
            <a:r>
              <a:rPr lang="en-US" sz="4000" b="1" u="none" strike="noStrike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cardine</a:t>
            </a:r>
            <a:r>
              <a:rPr lang="en-US" sz="4000" b="1" u="none" strike="noStrike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del frontend</a:t>
            </a:r>
            <a:endParaRPr sz="40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it-IT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L’uso di React e Vite ha permesso di dividere tutte le componenti con modularità, facilitandone la manutenzione. </a:t>
            </a:r>
            <a:r>
              <a:rPr lang="it-IT" sz="1200" b="0" i="0" u="none" strike="noStrike" cap="none" dirty="0">
                <a:solidFill>
                  <a:schemeClr val="dk1"/>
                </a:solidFill>
                <a:latin typeface="Catamaran"/>
                <a:ea typeface="Noto Sans Symbols"/>
                <a:cs typeface="Catamaran"/>
                <a:sym typeface="Catamaran"/>
              </a:rPr>
              <a:t>La presenza di un </a:t>
            </a:r>
            <a:r>
              <a:rPr lang="it-IT" sz="1200" b="1" i="0" u="none" strike="noStrike" cap="none" dirty="0">
                <a:solidFill>
                  <a:schemeClr val="dk1"/>
                </a:solidFill>
                <a:latin typeface="Catamaran"/>
                <a:ea typeface="Noto Sans Symbols"/>
                <a:cs typeface="Catamaran"/>
                <a:sym typeface="Catamaran"/>
              </a:rPr>
              <a:t>DOM</a:t>
            </a:r>
            <a:r>
              <a:rPr lang="it-IT" sz="1200" b="0" i="0" u="none" strike="noStrike" cap="none" dirty="0">
                <a:solidFill>
                  <a:schemeClr val="dk1"/>
                </a:solidFill>
                <a:latin typeface="Catamaran"/>
                <a:ea typeface="Noto Sans Symbols"/>
                <a:cs typeface="Catamaran"/>
                <a:sym typeface="Catamaran"/>
              </a:rPr>
              <a:t> virtuale ha permesso l’ottimizzazione della schermata.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endParaRPr lang="it-IT" sz="1200" dirty="0">
              <a:solidFill>
                <a:schemeClr val="dk1"/>
              </a:solidFill>
              <a:latin typeface="Catamaran"/>
              <a:ea typeface="Noto Sans Symbols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it-IT" sz="1200" dirty="0">
                <a:solidFill>
                  <a:schemeClr val="dk1"/>
                </a:solidFill>
                <a:latin typeface="Catamaran"/>
                <a:ea typeface="Noto Sans Symbols"/>
                <a:cs typeface="Catamaran"/>
                <a:sym typeface="Catamaran"/>
              </a:rPr>
              <a:t>Vite ha aiutato soprattutto per quanto riguarda lo sviluppo con la riduzione dei tempi di build e con una configurazione minimale.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243" name="Google Shape;243;p12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2536a890e_0_8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Pattern architetturali adottati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a2536a890e_0_85"/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00" cy="4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L’applicazione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è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strutturata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un’architettura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Three-Tier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separa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chiaramente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presentazione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logica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di business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 Il backend segue il pattern BCED con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modelli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controller e rotte ben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definiti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garantendo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manutenibilità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scalabilità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236" name="Google Shape;236;g3a2536a890e_0_85"/>
          <p:cNvCxnSpPr/>
          <p:nvPr/>
        </p:nvCxnSpPr>
        <p:spPr>
          <a:xfrm>
            <a:off x="312840" y="4914720"/>
            <a:ext cx="8518200" cy="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ethink Sans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Pattern architetturale BCED e divisione moduli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6"/>
          <p:cNvSpPr txBox="1">
            <a:spLocks noGrp="1"/>
          </p:cNvSpPr>
          <p:nvPr>
            <p:ph type="subTitle" idx="1"/>
          </p:nvPr>
        </p:nvSpPr>
        <p:spPr>
          <a:xfrm>
            <a:off x="4610160" y="1400040"/>
            <a:ext cx="3676320" cy="351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’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architettura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sistema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segue il pattern BCED: </a:t>
            </a:r>
            <a:r>
              <a:rPr lang="en-US" sz="1200" b="0" i="1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Boundary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l’interfaccia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utente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(React), </a:t>
            </a:r>
            <a:r>
              <a:rPr lang="en-US" sz="1200" b="0" i="1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Control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controller backend, </a:t>
            </a:r>
            <a:r>
              <a:rPr lang="en-US" sz="1200" b="0" i="1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Entity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il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modello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SQLAlchemy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), e </a:t>
            </a:r>
            <a:r>
              <a:rPr lang="en-US" sz="1200" b="0" i="1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Database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persistenza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(PostgreSQL). Questa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struttura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assicura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modularità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manutenibilità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79" name="Google Shape;279;p16"/>
          <p:cNvPicPr preferRelativeResize="0"/>
          <p:nvPr/>
        </p:nvPicPr>
        <p:blipFill rotWithShape="1">
          <a:blip r:embed="rId3">
            <a:alphaModFix/>
          </a:blip>
          <a:srcRect l="14300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16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>
            <a:spLocks noGrp="1"/>
          </p:cNvSpPr>
          <p:nvPr>
            <p:ph type="title"/>
          </p:nvPr>
        </p:nvSpPr>
        <p:spPr>
          <a:xfrm>
            <a:off x="1336880" y="228600"/>
            <a:ext cx="75783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Gestione delle Risorse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7267680" y="3914640"/>
            <a:ext cx="1647360" cy="9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US" sz="6000" b="0" u="none" strike="noStrik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60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 txBox="1">
            <a:spLocks noGrp="1"/>
          </p:cNvSpPr>
          <p:nvPr>
            <p:ph type="subTitle" idx="1"/>
          </p:nvPr>
        </p:nvSpPr>
        <p:spPr>
          <a:xfrm>
            <a:off x="3895560" y="1447920"/>
            <a:ext cx="501948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99" name="Google Shape;199;p7"/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ethink Sans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Gestione ciclo vita impiegati 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"/>
          <p:cNvSpPr txBox="1">
            <a:spLocks noGrp="1"/>
          </p:cNvSpPr>
          <p:nvPr>
            <p:ph type="subTitle" idx="1"/>
          </p:nvPr>
        </p:nvSpPr>
        <p:spPr>
          <a:xfrm>
            <a:off x="4610160" y="1400040"/>
            <a:ext cx="3676320" cy="351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sistema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consente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di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aggiungere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nuovi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impiegati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validazione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codice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fiscale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calcolo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automatico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dell’età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promozioni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possono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avvenire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con o senza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merito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aggiornando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il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tipo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contratto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il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salario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con storico delle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modifiche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rimozione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di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impiegato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gestisce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automaticamente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le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dipendenze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evitare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incongruenze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nel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database.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06" name="Google Shape;206;p8"/>
          <p:cNvPicPr preferRelativeResize="0"/>
          <p:nvPr/>
        </p:nvPicPr>
        <p:blipFill rotWithShape="1">
          <a:blip r:embed="rId3">
            <a:alphaModFix/>
          </a:blip>
          <a:srcRect l="14300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8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845B1E08-BF27-E47D-9B98-7CEA83AD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>
            <a:extLst>
              <a:ext uri="{FF2B5EF4-FFF2-40B4-BE49-F238E27FC236}">
                <a16:creationId xmlns:a16="http://schemas.microsoft.com/office/drawing/2014/main" id="{70E135F7-66BA-437E-0C64-F67345EE8F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</a:t>
            </a:r>
            <a:r>
              <a:rPr lang="en-US" sz="4000" b="1" u="none" strike="noStrike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Interfaccia</a:t>
            </a:r>
            <a:r>
              <a:rPr lang="en-US" sz="4000" b="1" u="none" strike="noStrike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</a:t>
            </a:r>
            <a:r>
              <a:rPr lang="en-US" sz="4000" b="1" u="none" strike="noStrike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utente</a:t>
            </a:r>
            <a:r>
              <a:rPr lang="en-US" sz="4000" b="1" u="none" strike="noStrike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React</a:t>
            </a:r>
            <a:endParaRPr sz="40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>
            <a:extLst>
              <a:ext uri="{FF2B5EF4-FFF2-40B4-BE49-F238E27FC236}">
                <a16:creationId xmlns:a16="http://schemas.microsoft.com/office/drawing/2014/main" id="{83B287F6-914F-CC15-02F1-B585807686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L’interfaccia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utilizza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componenti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React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modulari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visualizzazione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tabellare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di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impiegati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laboratori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progetti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Include form con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validazione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client-side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pulsanti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intuitivi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promozione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rimozione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oltre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viste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dettagliate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supervisionare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afferenze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assegnazioni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243" name="Google Shape;243;p12">
            <a:extLst>
              <a:ext uri="{FF2B5EF4-FFF2-40B4-BE49-F238E27FC236}">
                <a16:creationId xmlns:a16="http://schemas.microsoft.com/office/drawing/2014/main" id="{184F2E42-DE80-62EC-C99B-1ADD138C35B6}"/>
              </a:ext>
            </a:extLst>
          </p:cNvPr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5904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2536a890e_0_41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Alcuni mock-up</a:t>
            </a:r>
            <a:br>
              <a:rPr lang="en-US"/>
            </a:br>
            <a:endParaRPr/>
          </a:p>
        </p:txBody>
      </p:sp>
      <p:pic>
        <p:nvPicPr>
          <p:cNvPr id="249" name="Google Shape;249;g3a2536a890e_0_412" descr="Immagine che contiene testo, schermata, schermo, software&#10;&#10;Il contenuto generato dall'IA potrebbe non essere corret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936856"/>
            <a:ext cx="3809465" cy="198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a2536a890e_0_412" descr="Immagine che contiene testo, schermata, schermo, diagramma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9284" y="2571750"/>
            <a:ext cx="4015757" cy="2092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2536a890e_0_4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Alcuni mock-up</a:t>
            </a:r>
            <a:br>
              <a:rPr lang="en-US"/>
            </a:br>
            <a:endParaRPr/>
          </a:p>
        </p:txBody>
      </p:sp>
      <p:pic>
        <p:nvPicPr>
          <p:cNvPr id="256" name="Google Shape;256;g3a2536a890e_0_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936856"/>
            <a:ext cx="3809465" cy="198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a2536a890e_0_4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9284" y="2571750"/>
            <a:ext cx="4015757" cy="209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 txBox="1"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Architettura e Implementazione Tecnica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5"/>
          <p:cNvSpPr txBox="1">
            <a:spLocks noGrp="1"/>
          </p:cNvSpPr>
          <p:nvPr>
            <p:ph type="title"/>
          </p:nvPr>
        </p:nvSpPr>
        <p:spPr>
          <a:xfrm>
            <a:off x="7267680" y="3914640"/>
            <a:ext cx="1647360" cy="9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US" sz="6000" b="0" u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6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5"/>
          <p:cNvSpPr txBox="1">
            <a:spLocks noGrp="1"/>
          </p:cNvSpPr>
          <p:nvPr>
            <p:ph type="subTitle" idx="1"/>
          </p:nvPr>
        </p:nvSpPr>
        <p:spPr>
          <a:xfrm>
            <a:off x="3895560" y="1447920"/>
            <a:ext cx="501948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272" name="Google Shape;272;p15"/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Introduzione al Progetto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"/>
          <p:cNvSpPr txBox="1">
            <a:spLocks noGrp="1"/>
          </p:cNvSpPr>
          <p:nvPr>
            <p:ph type="title"/>
          </p:nvPr>
        </p:nvSpPr>
        <p:spPr>
          <a:xfrm>
            <a:off x="7267680" y="3914640"/>
            <a:ext cx="1647360" cy="9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US" sz="6000" b="0" u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6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"/>
          <p:cNvSpPr txBox="1">
            <a:spLocks noGrp="1"/>
          </p:cNvSpPr>
          <p:nvPr>
            <p:ph type="subTitle" idx="1"/>
          </p:nvPr>
        </p:nvSpPr>
        <p:spPr>
          <a:xfrm>
            <a:off x="3895560" y="1447920"/>
            <a:ext cx="501948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61" name="Google Shape;161;p3"/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FBCDA37C-4E83-D608-621F-B414E9F69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>
            <a:extLst>
              <a:ext uri="{FF2B5EF4-FFF2-40B4-BE49-F238E27FC236}">
                <a16:creationId xmlns:a16="http://schemas.microsoft.com/office/drawing/2014/main" id="{1E9CFDFD-48AD-10A5-0014-1DCE5C372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Strategia</a:t>
            </a:r>
            <a:r>
              <a:rPr lang="en-US" sz="4000" b="1" u="none" strike="noStrike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di versioning</a:t>
            </a:r>
            <a:endParaRPr sz="40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>
            <a:extLst>
              <a:ext uri="{FF2B5EF4-FFF2-40B4-BE49-F238E27FC236}">
                <a16:creationId xmlns:a16="http://schemas.microsoft.com/office/drawing/2014/main" id="{26E4D77E-884F-5FAD-CFB2-11224AB66D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it-IT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Si è scelto l’uso di </a:t>
            </a:r>
            <a:r>
              <a:rPr lang="it-IT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Git</a:t>
            </a:r>
            <a:r>
              <a:rPr lang="it-IT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</a:t>
            </a:r>
            <a:r>
              <a:rPr lang="it-IT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Github</a:t>
            </a:r>
            <a:r>
              <a:rPr lang="it-IT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</a:t>
            </a:r>
            <a:r>
              <a:rPr lang="it-IT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versionare</a:t>
            </a:r>
            <a:r>
              <a:rPr lang="it-IT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costantemente il sistema, in modo tale che sia tutto organizzato e tracciabile, nonostante lo sviluppo individuale.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endParaRPr lang="it-IT" sz="1200" dirty="0">
              <a:solidFill>
                <a:schemeClr val="dk1"/>
              </a:solidFill>
              <a:latin typeface="Catamaran"/>
              <a:ea typeface="Noto Sans Symbols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it-IT" sz="1200" b="0" i="0" u="none" strike="noStrike" cap="none" dirty="0" err="1">
                <a:solidFill>
                  <a:schemeClr val="dk1"/>
                </a:solidFill>
                <a:latin typeface="Catamaran"/>
                <a:ea typeface="Noto Sans Symbols"/>
                <a:cs typeface="Catamaran"/>
                <a:sym typeface="Catamaran"/>
              </a:rPr>
              <a:t>Backend</a:t>
            </a:r>
            <a:r>
              <a:rPr lang="it-IT" sz="1200" b="0" i="0" u="none" strike="noStrike" cap="none" dirty="0">
                <a:solidFill>
                  <a:schemeClr val="dk1"/>
                </a:solidFill>
                <a:latin typeface="Catamaran"/>
                <a:ea typeface="Noto Sans Symbols"/>
                <a:cs typeface="Catamaran"/>
                <a:sym typeface="Catamaran"/>
              </a:rPr>
              <a:t> e </a:t>
            </a:r>
            <a:r>
              <a:rPr lang="it-IT" sz="1200" b="0" i="0" u="none" strike="noStrike" cap="none" dirty="0" err="1">
                <a:solidFill>
                  <a:schemeClr val="dk1"/>
                </a:solidFill>
                <a:latin typeface="Catamaran"/>
                <a:ea typeface="Noto Sans Symbols"/>
                <a:cs typeface="Catamaran"/>
                <a:sym typeface="Catamaran"/>
              </a:rPr>
              <a:t>Frontend</a:t>
            </a:r>
            <a:r>
              <a:rPr lang="it-IT" sz="1200" b="0" i="0" u="none" strike="noStrike" cap="none" dirty="0">
                <a:solidFill>
                  <a:schemeClr val="dk1"/>
                </a:solidFill>
                <a:latin typeface="Catamaran"/>
                <a:ea typeface="Noto Sans Symbols"/>
                <a:cs typeface="Catamaran"/>
                <a:sym typeface="Catamaran"/>
              </a:rPr>
              <a:t> ospitati nella stessa repository per mantenere un flusso di lavoro snello, chiarendo anche la logica interna dell’app.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214" name="Google Shape;214;p9">
            <a:extLst>
              <a:ext uri="{FF2B5EF4-FFF2-40B4-BE49-F238E27FC236}">
                <a16:creationId xmlns:a16="http://schemas.microsoft.com/office/drawing/2014/main" id="{C4FC9C0A-836F-7086-FC2F-E6DE48056B07}"/>
              </a:ext>
            </a:extLst>
          </p:cNvPr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0054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>
            <a:spLocks noGrp="1"/>
          </p:cNvSpPr>
          <p:nvPr>
            <p:ph type="title"/>
          </p:nvPr>
        </p:nvSpPr>
        <p:spPr>
          <a:xfrm>
            <a:off x="577275" y="228600"/>
            <a:ext cx="8337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Containerizzazione con Docker 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1"/>
          </p:nvPr>
        </p:nvSpPr>
        <p:spPr>
          <a:xfrm>
            <a:off x="4429075" y="1154701"/>
            <a:ext cx="4485900" cy="3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È stata adottata la containerizzazione con Docker e Docker Compose, automatizzando la creazione di immagini personalizzate per frontend e backend. I container sono avviati in modo coordinato con dipendenze gestite (depends_on) e montaggio di volumi per la persistenza dei dati e sincronizzazione del codice, garantendo un ambiente replicabile dal locale al cloud.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287" name="Google Shape;287;p17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8" name="Google Shape;288;p17"/>
          <p:cNvPicPr preferRelativeResize="0"/>
          <p:nvPr/>
        </p:nvPicPr>
        <p:blipFill rotWithShape="1">
          <a:blip r:embed="rId3">
            <a:alphaModFix/>
          </a:blip>
          <a:srcRect l="14301" r="14301"/>
          <a:stretch/>
        </p:blipFill>
        <p:spPr>
          <a:xfrm>
            <a:off x="312845" y="1154690"/>
            <a:ext cx="3764882" cy="351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Deployment cloud su Render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Il deploy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avviene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Render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tramite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immagini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Docker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caricate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DockerHub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 Tre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servizi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sono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configurati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: database PostgreSQL, backend e frontend. Il database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viene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migrato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pg_dump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pg_restore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garantire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coerenza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endParaRPr lang="en-US"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Il deploy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facilita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scalabilità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automatica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manutenzione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ridotta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portabilità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ha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permesso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l’accesso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globale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all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’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applicazione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295" name="Google Shape;295;p18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"/>
          <p:cNvSpPr txBox="1"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Validazione, Usabilità e Sicurezza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"/>
          <p:cNvSpPr txBox="1">
            <a:spLocks noGrp="1"/>
          </p:cNvSpPr>
          <p:nvPr>
            <p:ph type="title"/>
          </p:nvPr>
        </p:nvSpPr>
        <p:spPr>
          <a:xfrm>
            <a:off x="7267680" y="3914640"/>
            <a:ext cx="1647360" cy="9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US" sz="6000" b="0" u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6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9"/>
          <p:cNvSpPr txBox="1">
            <a:spLocks noGrp="1"/>
          </p:cNvSpPr>
          <p:nvPr>
            <p:ph type="subTitle" idx="1"/>
          </p:nvPr>
        </p:nvSpPr>
        <p:spPr>
          <a:xfrm>
            <a:off x="3895560" y="1447920"/>
            <a:ext cx="501948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03" name="Google Shape;303;p19"/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ethink Sans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Strategie di testing funzionale e unitario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1"/>
          </p:nvPr>
        </p:nvSpPr>
        <p:spPr>
          <a:xfrm>
            <a:off x="4610160" y="1400040"/>
            <a:ext cx="3676320" cy="351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Per il backend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sono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stati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implementati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test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automatici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unittest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coprendo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inserimento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impiegati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laboratori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progetti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promozione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di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impiegato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 Testing API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approfonditi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tramite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Postman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hanno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garantito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correttezza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degli endpoint,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assicurando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l’affidabilità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robustezza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sistema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200" b="0" i="0" u="none" strike="noStrike" cap="non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 l="14300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20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Valutazione usabilità tramite analisi log e feedback utenti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L’usabilità è stata analizzata con tecniche duali: analisi quantitativa dei log per errori e tempi di risposta, e raccolta di feedback qualitativo dagli utenti. Sono emerse criticità nei messaggi d’errore e flussi di lavoro complessi per progetti, cui sono state programmate azioni di miglioramento, aumentando così l’efficacia e l’esperienza utente.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318" name="Google Shape;318;p21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2536a890e_0_49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41300" cy="44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a2536a890e_0_49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g3a2536a890e_0_490" title="Sona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75698"/>
            <a:ext cx="6892676" cy="38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a2536a890e_0_490"/>
          <p:cNvSpPr txBox="1"/>
          <p:nvPr/>
        </p:nvSpPr>
        <p:spPr>
          <a:xfrm>
            <a:off x="284300" y="210525"/>
            <a:ext cx="84021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3a2536a890e_0_49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ethink Sans"/>
              <a:buNone/>
            </a:pPr>
            <a:r>
              <a:rPr lang="en-US"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Risultati con  Sonar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Obiettivi</a:t>
            </a:r>
            <a:r>
              <a:rPr lang="en-US" sz="4000" b="1" u="none" strike="noStrike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</a:t>
            </a:r>
            <a:r>
              <a:rPr lang="en-US" sz="4000" b="1" u="none" strike="noStrike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principali</a:t>
            </a:r>
            <a:endParaRPr sz="40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Il progetto punta a ottimizzare la gestione del personale e delle risorse attraverso un’applicazione cloud-native. Gli obiettivi includono il controllo completo del ciclo di vita degli impiegati, la gestione efficiente dei laboratori di ricerca e l’amministrazione integrata dei progetti con budget e responsabili dedicati.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168" name="Google Shape;168;p4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ethink Sans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Architettura e tecnologi</a:t>
            </a:r>
            <a:r>
              <a:rPr lang="en-US"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e </a:t>
            </a:r>
            <a:r>
              <a:rPr lang="en-US"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utilizzat</a:t>
            </a:r>
            <a:r>
              <a:rPr lang="en-US"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e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 txBox="1">
            <a:spLocks noGrp="1"/>
          </p:cNvSpPr>
          <p:nvPr>
            <p:ph type="subTitle" idx="1"/>
          </p:nvPr>
        </p:nvSpPr>
        <p:spPr>
          <a:xfrm>
            <a:off x="4610160" y="1400040"/>
            <a:ext cx="3676320" cy="351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L’architettura si basa su microservizi con frontend React.js (Vite) e backend Python 3.11 (Flask). Il database scelto è PostgreSQL 16 per affidabilità e integrità.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La containerizzazione attraverso Docker e il deploy su Render assicurano portabilità, scalabilità e facilità di gestione dei servizi cloud. L’adozione del pattern BCED garantisce modularità e manutenibilità del codice.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 l="14300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5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428D9D9-9F99-7CDD-9667-1653A429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Google Shape;173;p5">
            <a:extLst>
              <a:ext uri="{FF2B5EF4-FFF2-40B4-BE49-F238E27FC236}">
                <a16:creationId xmlns:a16="http://schemas.microsoft.com/office/drawing/2014/main" id="{FB14B735-73E2-23EA-B9D7-CEC565DE9BE1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Clr>
                <a:schemeClr val="dk1"/>
              </a:buClr>
              <a:buSzPct val="100000"/>
              <a:buFont typeface="Rethink Sans"/>
              <a:buNone/>
            </a:pPr>
            <a:r>
              <a:rPr lang="en-US" sz="3000" b="1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Ruolo</a:t>
            </a:r>
            <a:r>
              <a:rPr lang="en-US" sz="3000" b="1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del </a:t>
            </a:r>
            <a:r>
              <a:rPr lang="en-US" sz="3000" b="1" dirty="0" err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diagramma</a:t>
            </a:r>
            <a:r>
              <a:rPr lang="en-US" sz="3000" b="1" dirty="0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 Use-Case</a:t>
            </a:r>
            <a:endParaRPr lang="en-US" sz="3000" dirty="0">
              <a:solidFill>
                <a:schemeClr val="dk1"/>
              </a:solidFill>
            </a:endParaRPr>
          </a:p>
        </p:txBody>
      </p:sp>
      <p:cxnSp>
        <p:nvCxnSpPr>
          <p:cNvPr id="5" name="Google Shape;176;p5">
            <a:extLst>
              <a:ext uri="{FF2B5EF4-FFF2-40B4-BE49-F238E27FC236}">
                <a16:creationId xmlns:a16="http://schemas.microsoft.com/office/drawing/2014/main" id="{B562C5B9-DDFE-633E-C244-F1701A34B867}"/>
              </a:ext>
            </a:extLst>
          </p:cNvPr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72E1B9F-679B-E902-0674-FF92DB38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47545"/>
            <a:ext cx="5687122" cy="223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Ruoli degli utenti e personas di riferimento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Gli utenti principali sono: il Manager Risorse Umane, responsabile del ciclo vita impiegati; l’Amministratore di Sistema, che gestisce infrastrutture e laboratori; e il Gestore Progetti, con supervisione delle assegnazioni.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Il design dell’interfaccia tiene conto delle esigenze specifiche di queste personas, offrendo funzionalità mirate come promozione, rimozione impiegati e visualizzazione dettagliata dei progetti.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183" name="Google Shape;183;p6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2536a890e_0_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Definizione degli utenti target e usabilità (personas)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g3a2536a890e_0_0"/>
          <p:cNvCxnSpPr/>
          <p:nvPr/>
        </p:nvCxnSpPr>
        <p:spPr>
          <a:xfrm>
            <a:off x="313560" y="957240"/>
            <a:ext cx="8518800" cy="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1" name="Google Shape;191;g3a2536a890e_0_0" descr="Immagine che contiene testo, Viso umano, schermata, donna&#10;&#10;Il contenuto generato dall'IA potrebbe non essere corret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694" y="1114920"/>
            <a:ext cx="2954303" cy="298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2BA7DBC-5785-0C94-3085-C036D28F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004" y="1114920"/>
            <a:ext cx="2554712" cy="3540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2536a890e_0_72"/>
          <p:cNvSpPr txBox="1">
            <a:spLocks noGrp="1"/>
          </p:cNvSpPr>
          <p:nvPr>
            <p:ph type="title"/>
          </p:nvPr>
        </p:nvSpPr>
        <p:spPr>
          <a:xfrm>
            <a:off x="3895560" y="228600"/>
            <a:ext cx="5019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Scelte architetturali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a2536a890e_0_72"/>
          <p:cNvSpPr txBox="1">
            <a:spLocks noGrp="1"/>
          </p:cNvSpPr>
          <p:nvPr>
            <p:ph type="title"/>
          </p:nvPr>
        </p:nvSpPr>
        <p:spPr>
          <a:xfrm>
            <a:off x="7267680" y="3914640"/>
            <a:ext cx="16473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US" sz="6000" b="0" u="none" strike="noStrik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6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a2536a890e_0_72"/>
          <p:cNvSpPr txBox="1">
            <a:spLocks noGrp="1"/>
          </p:cNvSpPr>
          <p:nvPr>
            <p:ph type="body" idx="1"/>
          </p:nvPr>
        </p:nvSpPr>
        <p:spPr>
          <a:xfrm>
            <a:off x="3895560" y="1447920"/>
            <a:ext cx="5019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222" name="Google Shape;222;g3a2536a890e_0_72"/>
          <p:cNvCxnSpPr/>
          <p:nvPr/>
        </p:nvCxnSpPr>
        <p:spPr>
          <a:xfrm>
            <a:off x="5100480" y="1293120"/>
            <a:ext cx="3731700" cy="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2536a890e_0_7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ethink Sans"/>
              <a:buNone/>
            </a:pPr>
            <a:r>
              <a:rPr lang="en-US" sz="4000" b="1" u="none" strike="noStrik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rPr>
              <a:t>Scelte tecnologiche backend e frontend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a2536a890e_0_79"/>
          <p:cNvSpPr txBox="1">
            <a:spLocks noGrp="1"/>
          </p:cNvSpPr>
          <p:nvPr>
            <p:ph type="subTitle" idx="1"/>
          </p:nvPr>
        </p:nvSpPr>
        <p:spPr>
          <a:xfrm>
            <a:off x="4429080" y="228600"/>
            <a:ext cx="4485900" cy="4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Il backend utilizza Python 3.11 con Flask per flessibilità e modularità, con Postgres per la gestione sicura e robusta dei dati. Il frontend è sviluppato con React.js e Vite.</a:t>
            </a:r>
            <a:endParaRPr sz="1200" b="0" i="0" u="none" strike="noStrike" cap="non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229" name="Google Shape;229;g3a2536a890e_0_79"/>
          <p:cNvCxnSpPr/>
          <p:nvPr/>
        </p:nvCxnSpPr>
        <p:spPr>
          <a:xfrm>
            <a:off x="312840" y="4914720"/>
            <a:ext cx="8518200" cy="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Electric Field Concepts by Slidesgo">
  <a:themeElements>
    <a:clrScheme name="Simple Light">
      <a:dk1>
        <a:srgbClr val="FFFFFF"/>
      </a:dk1>
      <a:lt1>
        <a:srgbClr val="0C0E1D"/>
      </a:lt1>
      <a:dk2>
        <a:srgbClr val="FFFFFF"/>
      </a:dk2>
      <a:lt2>
        <a:srgbClr val="FFFFFF"/>
      </a:lt2>
      <a:accent1>
        <a:srgbClr val="708CB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ctric Field Concepts by Slidesgo">
  <a:themeElements>
    <a:clrScheme name="Simple Light">
      <a:dk1>
        <a:srgbClr val="FFFFFF"/>
      </a:dk1>
      <a:lt1>
        <a:srgbClr val="0C0E1D"/>
      </a:lt1>
      <a:dk2>
        <a:srgbClr val="FFFFFF"/>
      </a:dk2>
      <a:lt2>
        <a:srgbClr val="FFFFFF"/>
      </a:lt2>
      <a:accent1>
        <a:srgbClr val="708CB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901</Words>
  <Application>Microsoft Office PowerPoint</Application>
  <PresentationFormat>Presentazione su schermo (16:9)</PresentationFormat>
  <Paragraphs>67</Paragraphs>
  <Slides>26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3" baseType="lpstr">
      <vt:lpstr>Arial</vt:lpstr>
      <vt:lpstr>Catamaran</vt:lpstr>
      <vt:lpstr>Rethink Sans</vt:lpstr>
      <vt:lpstr>Noto Sans Symbols</vt:lpstr>
      <vt:lpstr>Calibri</vt:lpstr>
      <vt:lpstr>Electric Field Concepts by Slidesgo</vt:lpstr>
      <vt:lpstr>Electric Field Concepts by Slidesgo</vt:lpstr>
      <vt:lpstr>Gestione Aziendale</vt:lpstr>
      <vt:lpstr>Introduzione al Progetto</vt:lpstr>
      <vt:lpstr>Obiettivi principali</vt:lpstr>
      <vt:lpstr>Architettura e tecnologie utilizzate</vt:lpstr>
      <vt:lpstr>Presentazione standard di PowerPoint</vt:lpstr>
      <vt:lpstr>Ruoli degli utenti e personas di riferimento</vt:lpstr>
      <vt:lpstr>Definizione degli utenti target e usabilità (personas)</vt:lpstr>
      <vt:lpstr>Scelte architetturali</vt:lpstr>
      <vt:lpstr>Scelte tecnologiche backend e frontend</vt:lpstr>
      <vt:lpstr>Robustezza del backend</vt:lpstr>
      <vt:lpstr>Punti cardine del frontend</vt:lpstr>
      <vt:lpstr>Pattern architetturali adottati</vt:lpstr>
      <vt:lpstr>Pattern architetturale BCED e divisione moduli</vt:lpstr>
      <vt:lpstr>Gestione delle Risorse</vt:lpstr>
      <vt:lpstr>Gestione ciclo vita impiegati </vt:lpstr>
      <vt:lpstr> Interfaccia utente React</vt:lpstr>
      <vt:lpstr>Alcuni mock-up </vt:lpstr>
      <vt:lpstr>Alcuni mock-up </vt:lpstr>
      <vt:lpstr>Architettura e Implementazione Tecnica</vt:lpstr>
      <vt:lpstr>Strategia di versioning</vt:lpstr>
      <vt:lpstr>Containerizzazione con Docker </vt:lpstr>
      <vt:lpstr>Deployment cloud su Render</vt:lpstr>
      <vt:lpstr>Validazione, Usabilità e Sicurezza</vt:lpstr>
      <vt:lpstr>Strategie di testing funzionale e unitario</vt:lpstr>
      <vt:lpstr>Valutazione usabilità tramite analisi log e feedback utenti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Bibi Morgillo</cp:lastModifiedBy>
  <cp:revision>2</cp:revision>
  <dcterms:created xsi:type="dcterms:W3CDTF">2025-11-11T10:57:07Z</dcterms:created>
  <dcterms:modified xsi:type="dcterms:W3CDTF">2025-11-12T13:45:12Z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23</vt:r8>
  </property>
</Properties>
</file>